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8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660D"/>
    <a:srgbClr val="FF0000"/>
    <a:srgbClr val="DCE6F2"/>
    <a:srgbClr val="FFFF00"/>
    <a:srgbClr val="CC0000"/>
    <a:srgbClr val="003300"/>
    <a:srgbClr val="2DAF09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68" d="100"/>
          <a:sy n="68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BC854-6DA6-457C-A630-EB018B02A622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F29424-3691-4F04-8A59-584C3219E00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29424-3691-4F04-8A59-584C3219E005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cs-CZ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Klepnutím na ikonu přidáte obrázek.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bdélník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Přímá spojovací čára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Přímá spojovací čára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Obdélník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ipsa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ipsa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ipsa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Přímá spojovací čára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Přímá spojovací čára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Obdélník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ipsa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ipsa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ipsa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Přímá spojovací čára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bdélník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Přímá spojovací čára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Přímá spojovací čára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Zástupný symbol pro datum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římá spojovací čár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5E542A4-FF97-4E75-B5F3-5329BC39BD4D}" type="datetimeFigureOut">
              <a:rPr lang="cs-CZ" smtClean="0"/>
              <a:pPr/>
              <a:t>21.5.2015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Obdélní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F3A5B9F-3D3A-499C-A3FA-2C4CD867EAB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188640"/>
            <a:ext cx="10225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800" b="1" dirty="0" smtClean="0">
                <a:ln>
                  <a:solidFill>
                    <a:srgbClr val="FF0000"/>
                  </a:solidFill>
                </a:ln>
                <a:solidFill>
                  <a:srgbClr val="CC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Batang" pitchFamily="18" charset="-127"/>
                <a:ea typeface="Batang" pitchFamily="18" charset="-127"/>
              </a:rPr>
              <a:t> Sestra Antonína </a:t>
            </a:r>
            <a:endParaRPr lang="cs-CZ" sz="8800" b="1" dirty="0">
              <a:ln>
                <a:solidFill>
                  <a:srgbClr val="FF0000"/>
                </a:solidFill>
              </a:ln>
              <a:solidFill>
                <a:srgbClr val="CC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38" name="Obrázek 37"/>
          <p:cNvPicPr/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2987824" y="1772816"/>
            <a:ext cx="2993324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TextovéPole 38"/>
          <p:cNvSpPr txBox="1"/>
          <p:nvPr/>
        </p:nvSpPr>
        <p:spPr>
          <a:xfrm>
            <a:off x="5543600" y="6150114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  <a:effectLst>
                  <a:glow rad="228600">
                    <a:srgbClr val="DD660D"/>
                  </a:glow>
                </a:effectLst>
                <a:latin typeface="Monotype Corsiva" pitchFamily="66" charset="0"/>
              </a:rPr>
              <a:t>… jak  ji  neznáte</a:t>
            </a:r>
            <a:endParaRPr lang="cs-CZ" sz="4000" b="1" dirty="0">
              <a:solidFill>
                <a:srgbClr val="FF0000"/>
              </a:solidFill>
              <a:effectLst>
                <a:glow rad="228600">
                  <a:srgbClr val="DD660D"/>
                </a:glo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C:\Users\User\Desktop\a foto nej\DSC095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7488832" cy="4897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bdélník 1"/>
          <p:cNvSpPr/>
          <p:nvPr/>
        </p:nvSpPr>
        <p:spPr>
          <a:xfrm>
            <a:off x="251520" y="5157192"/>
            <a:ext cx="8676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>
                <a:latin typeface="Comic Sans MS" pitchFamily="66" charset="0"/>
              </a:rPr>
              <a:t>	„ </a:t>
            </a:r>
            <a:r>
              <a:rPr lang="cs-CZ" dirty="0">
                <a:latin typeface="Comic Sans MS" pitchFamily="66" charset="0"/>
              </a:rPr>
              <a:t>Záda měla rozbitá, plná modřin, nemohla si lehnout. Během pobytu ve </a:t>
            </a:r>
            <a:r>
              <a:rPr lang="cs-CZ" dirty="0" err="1">
                <a:latin typeface="Comic Sans MS" pitchFamily="66" charset="0"/>
              </a:rPr>
              <a:t>Stanislavovské</a:t>
            </a:r>
            <a:r>
              <a:rPr lang="cs-CZ" dirty="0">
                <a:latin typeface="Comic Sans MS" pitchFamily="66" charset="0"/>
              </a:rPr>
              <a:t> věznici byla sestra Antonína častokrát vyslýchána a bita. Překonávala fyzickou bolest, </a:t>
            </a:r>
            <a:r>
              <a:rPr lang="cs-CZ" dirty="0" err="1">
                <a:latin typeface="Comic Sans MS" pitchFamily="66" charset="0"/>
              </a:rPr>
              <a:t>bolest</a:t>
            </a:r>
            <a:r>
              <a:rPr lang="cs-CZ" dirty="0">
                <a:latin typeface="Comic Sans MS" pitchFamily="66" charset="0"/>
              </a:rPr>
              <a:t> duše i těla. Skrývala stopy po bití. Nikdy si kvůli utrpení nestěžovala. Spojovala je s utrpením Ježíše. Odpouštěla svým mučitelům a druhé k odpuštění nabádala</a:t>
            </a:r>
            <a:r>
              <a:rPr lang="cs-CZ" dirty="0" smtClean="0">
                <a:latin typeface="Comic Sans MS" pitchFamily="66" charset="0"/>
              </a:rPr>
              <a:t>.“</a:t>
            </a:r>
            <a:endParaRPr lang="cs-CZ" dirty="0">
              <a:latin typeface="Comic Sans MS" pitchFamily="66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188640"/>
            <a:ext cx="3203848" cy="830997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cs-CZ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ODPUŠTĚNÍ</a:t>
            </a:r>
            <a:endParaRPr lang="cs-CZ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C:\Users\User\Desktop\a foto nej\duben 2007 0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704856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ovéPole 6"/>
          <p:cNvSpPr txBox="1"/>
          <p:nvPr/>
        </p:nvSpPr>
        <p:spPr>
          <a:xfrm>
            <a:off x="323528" y="5380672"/>
            <a:ext cx="8244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>
                <a:latin typeface="Comic Sans MS" pitchFamily="66" charset="0"/>
              </a:rPr>
              <a:t>	</a:t>
            </a:r>
            <a:r>
              <a:rPr lang="cs-CZ" dirty="0" smtClean="0">
                <a:latin typeface="Comic Sans MS" pitchFamily="66" charset="0"/>
              </a:rPr>
              <a:t>Sestra </a:t>
            </a:r>
            <a:r>
              <a:rPr lang="cs-CZ" dirty="0" err="1">
                <a:latin typeface="Comic Sans MS" pitchFamily="66" charset="0"/>
              </a:rPr>
              <a:t>Lidia</a:t>
            </a:r>
            <a:r>
              <a:rPr lang="cs-CZ" dirty="0">
                <a:latin typeface="Comic Sans MS" pitchFamily="66" charset="0"/>
              </a:rPr>
              <a:t> </a:t>
            </a:r>
            <a:r>
              <a:rPr lang="cs-CZ" dirty="0" err="1">
                <a:latin typeface="Comic Sans MS" pitchFamily="66" charset="0"/>
              </a:rPr>
              <a:t>Szatkowska</a:t>
            </a:r>
            <a:r>
              <a:rPr lang="cs-CZ" dirty="0">
                <a:latin typeface="Comic Sans MS" pitchFamily="66" charset="0"/>
              </a:rPr>
              <a:t>, která byla spolu s ní uvězněna také, vzpomíná: ,,Vrátila se do cely strašně zbitá. Krvácela. Její obličej byl však plný klidu. Pohled měla velmi jasný. Mlčela. S nikým se o své utrpení nedělila. Obětovala je Bohu… Cítila jsem, že tak trpět může jen svatý… “</a:t>
            </a: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51520" y="188640"/>
            <a:ext cx="2771800" cy="531440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cs-CZ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SVATOST</a:t>
            </a:r>
            <a:endParaRPr lang="cs-CZ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67544" y="5157192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Comic Sans MS" pitchFamily="66" charset="0"/>
              </a:rPr>
              <a:t>„Vzpomínám </a:t>
            </a:r>
            <a:r>
              <a:rPr lang="cs-CZ" dirty="0">
                <a:latin typeface="Comic Sans MS" pitchFamily="66" charset="0"/>
              </a:rPr>
              <a:t>na osmnáctiletou inteligentní dívku Lucii </a:t>
            </a:r>
            <a:r>
              <a:rPr lang="cs-CZ" dirty="0" err="1">
                <a:latin typeface="Comic Sans MS" pitchFamily="66" charset="0"/>
              </a:rPr>
              <a:t>Szamockou</a:t>
            </a:r>
            <a:r>
              <a:rPr lang="cs-CZ" dirty="0">
                <a:latin typeface="Comic Sans MS" pitchFamily="66" charset="0"/>
              </a:rPr>
              <a:t>. Když uslyšela svoje </a:t>
            </a:r>
            <a:r>
              <a:rPr lang="cs-CZ" dirty="0" smtClean="0">
                <a:latin typeface="Comic Sans MS" pitchFamily="66" charset="0"/>
              </a:rPr>
              <a:t>jméno (byla zavolána na popravu), </a:t>
            </a:r>
            <a:r>
              <a:rPr lang="cs-CZ" dirty="0">
                <a:latin typeface="Comic Sans MS" pitchFamily="66" charset="0"/>
              </a:rPr>
              <a:t>důstojně vstala, podívala se na všechny v místnosti pokojným  pohledem, odprosila spoluvězeňkyně, pak se přiblížila k sestře  představené </a:t>
            </a:r>
            <a:r>
              <a:rPr lang="cs-CZ" dirty="0" err="1">
                <a:latin typeface="Comic Sans MS" pitchFamily="66" charset="0"/>
              </a:rPr>
              <a:t>Antoníně</a:t>
            </a:r>
            <a:r>
              <a:rPr lang="cs-CZ" dirty="0">
                <a:latin typeface="Comic Sans MS" pitchFamily="66" charset="0"/>
              </a:rPr>
              <a:t>, políbila jí ruku, přitulila se k ní a prosila ji o modlitbu</a:t>
            </a:r>
            <a:r>
              <a:rPr lang="cs-CZ" dirty="0" smtClean="0">
                <a:latin typeface="Comic Sans MS" pitchFamily="66" charset="0"/>
              </a:rPr>
              <a:t>.“</a:t>
            </a:r>
            <a:endParaRPr lang="cs-CZ" dirty="0">
              <a:latin typeface="Comic Sans MS" pitchFamily="66" charset="0"/>
            </a:endParaRPr>
          </a:p>
        </p:txBody>
      </p:sp>
      <p:pic>
        <p:nvPicPr>
          <p:cNvPr id="6" name="Obrázek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0"/>
            <a:ext cx="5976664" cy="52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/>
          <p:cNvSpPr txBox="1"/>
          <p:nvPr/>
        </p:nvSpPr>
        <p:spPr>
          <a:xfrm>
            <a:off x="323528" y="260648"/>
            <a:ext cx="2952328" cy="830997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cs-CZ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MATKA</a:t>
            </a:r>
            <a:endParaRPr lang="cs-CZ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Vývojový diagram: děrná páska 4"/>
          <p:cNvSpPr/>
          <p:nvPr/>
        </p:nvSpPr>
        <p:spPr>
          <a:xfrm>
            <a:off x="764635" y="5185327"/>
            <a:ext cx="7560840" cy="1224136"/>
          </a:xfrm>
          <a:prstGeom prst="flowChartPunchedTape">
            <a:avLst/>
          </a:prstGeom>
          <a:solidFill>
            <a:srgbClr val="DCE6F2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827584" y="5445224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Comic Sans MS" pitchFamily="66" charset="0"/>
              </a:rPr>
              <a:t>Sestra Antonína ukázala, že je možné stát se svatou i uprostřed zloby a nenávisti. Nechme se jí inspirovat a vydejme se v běh o nevadnoucí věnec slávy…</a:t>
            </a:r>
            <a:endParaRPr lang="cs-CZ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 cstate="print">
            <a:lum contrast="-20000"/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ln>
                  <a:solidFill>
                    <a:schemeClr val="tx1"/>
                  </a:solidFill>
                </a:ln>
                <a:latin typeface="Batang" pitchFamily="18" charset="-127"/>
                <a:ea typeface="Batang" pitchFamily="18" charset="-127"/>
              </a:rPr>
              <a:t>Jaká vlastně byla sestra Marie Antonína Kratochvílová,</a:t>
            </a:r>
          </a:p>
          <a:p>
            <a:pPr algn="just"/>
            <a:r>
              <a:rPr lang="cs-CZ" b="1" dirty="0" smtClean="0">
                <a:ln>
                  <a:solidFill>
                    <a:schemeClr val="tx1"/>
                  </a:solidFill>
                </a:ln>
                <a:latin typeface="Batang" pitchFamily="18" charset="-127"/>
                <a:ea typeface="Batang" pitchFamily="18" charset="-127"/>
              </a:rPr>
              <a:t>kterou církev prohlásila za blahoslavenou?</a:t>
            </a:r>
          </a:p>
          <a:p>
            <a:pPr algn="just"/>
            <a:r>
              <a:rPr lang="cs-CZ" b="1" dirty="0" smtClean="0">
                <a:ln>
                  <a:solidFill>
                    <a:schemeClr val="tx1"/>
                  </a:solidFill>
                </a:ln>
                <a:latin typeface="Batang" pitchFamily="18" charset="-127"/>
                <a:ea typeface="Batang" pitchFamily="18" charset="-127"/>
              </a:rPr>
              <a:t>Čím nás může oslovit?</a:t>
            </a:r>
          </a:p>
          <a:p>
            <a:pPr algn="just"/>
            <a:r>
              <a:rPr lang="cs-CZ" b="1" dirty="0" smtClean="0">
                <a:ln>
                  <a:solidFill>
                    <a:schemeClr val="tx1"/>
                  </a:solidFill>
                </a:ln>
                <a:latin typeface="Batang" pitchFamily="18" charset="-127"/>
                <a:ea typeface="Batang" pitchFamily="18" charset="-127"/>
              </a:rPr>
              <a:t>Co o ní říkali ti, kteří s ní sdíleli nelidské podmínky nacistického vězení?</a:t>
            </a:r>
            <a:endParaRPr lang="cs-CZ" b="1" dirty="0">
              <a:ln>
                <a:solidFill>
                  <a:schemeClr val="tx1"/>
                </a:solidFill>
              </a:ln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095328" y="5517232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b="1" dirty="0" smtClean="0">
                <a:ln>
                  <a:solidFill>
                    <a:schemeClr val="tx1"/>
                  </a:solidFill>
                </a:ln>
                <a:latin typeface="Batang" pitchFamily="18" charset="-127"/>
                <a:ea typeface="Batang" pitchFamily="18" charset="-127"/>
              </a:rPr>
              <a:t>	Pojďme se trochu blíže podívat na tuto, zcela jistě </a:t>
            </a:r>
            <a:r>
              <a:rPr lang="cs-CZ" b="1" dirty="0" err="1" smtClean="0">
                <a:ln>
                  <a:solidFill>
                    <a:schemeClr val="tx1"/>
                  </a:solidFill>
                </a:ln>
                <a:latin typeface="Batang" pitchFamily="18" charset="-127"/>
                <a:ea typeface="Batang" pitchFamily="18" charset="-127"/>
              </a:rPr>
              <a:t>vyjímečnou</a:t>
            </a:r>
            <a:r>
              <a:rPr lang="cs-CZ" b="1" dirty="0" smtClean="0">
                <a:ln>
                  <a:solidFill>
                    <a:schemeClr val="tx1"/>
                  </a:solidFill>
                </a:ln>
                <a:latin typeface="Batang" pitchFamily="18" charset="-127"/>
                <a:ea typeface="Batang" pitchFamily="18" charset="-127"/>
              </a:rPr>
              <a:t> ženu, která se svým snoubencem Ježíšem, kterému se zasvětila jako Chudá školská sestra naší Paní, sdílela jeho bolestný kříž...</a:t>
            </a:r>
            <a:endParaRPr lang="cs-CZ" b="1" dirty="0">
              <a:ln>
                <a:solidFill>
                  <a:schemeClr val="tx1"/>
                </a:solidFill>
              </a:ln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7584" y="260648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Sestra M. Antonína - řeholnice</a:t>
            </a:r>
            <a:endParaRPr lang="cs-CZ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0" y="5157192"/>
            <a:ext cx="8856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solidFill>
                  <a:srgbClr val="FFFFFF"/>
                </a:solidFill>
                <a:latin typeface="Comic Sans MS" pitchFamily="66" charset="0"/>
              </a:rPr>
              <a:t>	Sestra Antonína odpověděla na Ježíšovo volání celou silou a nadšením svého mladého srdce. Byla šťastná a vděčná za své povolání.</a:t>
            </a:r>
          </a:p>
          <a:p>
            <a:pPr algn="just"/>
            <a:r>
              <a:rPr lang="cs-CZ" dirty="0">
                <a:solidFill>
                  <a:srgbClr val="FFFFFF"/>
                </a:solidFill>
                <a:latin typeface="Comic Sans MS" pitchFamily="66" charset="0"/>
              </a:rPr>
              <a:t>	</a:t>
            </a:r>
            <a:r>
              <a:rPr lang="cs-CZ" dirty="0" smtClean="0">
                <a:solidFill>
                  <a:srgbClr val="FFFFFF"/>
                </a:solidFill>
                <a:latin typeface="Comic Sans MS" pitchFamily="66" charset="0"/>
              </a:rPr>
              <a:t> Nejkrásnějším svědectvím jsou její, často pronášená slova:„ </a:t>
            </a:r>
            <a:r>
              <a:rPr lang="cs-CZ" dirty="0">
                <a:solidFill>
                  <a:srgbClr val="FFFFFF"/>
                </a:solidFill>
                <a:latin typeface="Comic Sans MS" pitchFamily="66" charset="0"/>
              </a:rPr>
              <a:t>Není možné dosáhnout většího štěstí na zemi, než to, které prožívám za zdmi kláštera. Jen kdyby lidé ve světě věděli, kolik štěstí a radosti je v klášteře… “</a:t>
            </a:r>
          </a:p>
        </p:txBody>
      </p:sp>
      <p:pic>
        <p:nvPicPr>
          <p:cNvPr id="7" name="Obrázek 6" descr="C:\Users\User\Desktop\a foto nej\DSC08679.JPG"/>
          <p:cNvPicPr/>
          <p:nvPr/>
        </p:nvPicPr>
        <p:blipFill>
          <a:blip r:embed="rId2" cstate="print"/>
          <a:srcRect l="16834" t="17582" r="41080" b="24400"/>
          <a:stretch>
            <a:fillRect/>
          </a:stretch>
        </p:blipFill>
        <p:spPr bwMode="auto">
          <a:xfrm>
            <a:off x="1763688" y="1052736"/>
            <a:ext cx="5904656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99592" y="476672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Sestra M. Antonína - učitelka</a:t>
            </a:r>
            <a:endParaRPr lang="cs-CZ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5589240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Comic Sans MS" pitchFamily="66" charset="0"/>
              </a:rPr>
              <a:t>	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Sestra Antonína oplývala pedagogickým talentem, organizačními schopnostmi. Pro své žáky pořádala výlety a nejrůznější akce. Vždy se živě zajímala o život dětí i jejich rodičů a snažila se pomoci, kde mohla.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" name="Obrázek 4" descr="F:\Antonína\bl. Antonína-výstava\výstava detailně 1.-4.4.2010\Antonína Kratochvil 00075.jpg"/>
          <p:cNvPicPr/>
          <p:nvPr/>
        </p:nvPicPr>
        <p:blipFill>
          <a:blip r:embed="rId2" cstate="print">
            <a:lum bright="-20000" contrast="20000"/>
          </a:blip>
          <a:srcRect t="19800" b="2543"/>
          <a:stretch>
            <a:fillRect/>
          </a:stretch>
        </p:blipFill>
        <p:spPr bwMode="auto">
          <a:xfrm>
            <a:off x="1547664" y="1412776"/>
            <a:ext cx="626469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827584" y="40466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Sestra M. Antonína – člověk víry</a:t>
            </a:r>
            <a:endParaRPr lang="cs-CZ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251520" y="5229200"/>
            <a:ext cx="8496944" cy="1368152"/>
          </a:xfrm>
          <a:prstGeom prst="round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323528" y="5229200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Comic Sans MS" pitchFamily="66" charset="0"/>
              </a:rPr>
              <a:t>,, Sestro </a:t>
            </a:r>
            <a:r>
              <a:rPr lang="cs-CZ" dirty="0" err="1">
                <a:latin typeface="Comic Sans MS" pitchFamily="66" charset="0"/>
              </a:rPr>
              <a:t>Antoníno</a:t>
            </a:r>
            <a:r>
              <a:rPr lang="cs-CZ" dirty="0">
                <a:latin typeface="Comic Sans MS" pitchFamily="66" charset="0"/>
              </a:rPr>
              <a:t>, proč nedokážu přijmout kříž? Pověz mi.“ Vyřkla jsem otázku, kterou jsem v sobě měla již tak dlouho.</a:t>
            </a:r>
          </a:p>
          <a:p>
            <a:r>
              <a:rPr lang="cs-CZ" dirty="0">
                <a:latin typeface="Comic Sans MS" pitchFamily="66" charset="0"/>
              </a:rPr>
              <a:t>,, Dítě, neutíkej od kříže. Pohleď, jak blízko kříže je Ježíš.“ Ukázala jsi mi tmavý kříž na svém růženci.</a:t>
            </a:r>
          </a:p>
          <a:p>
            <a:r>
              <a:rPr lang="cs-CZ" dirty="0" smtClean="0">
                <a:latin typeface="Comic Sans MS" pitchFamily="66" charset="0"/>
              </a:rPr>
              <a:t>Tolik ze vzpomínek mladé školské sestry. </a:t>
            </a:r>
            <a:endParaRPr lang="cs-CZ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88640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Sestra M. Antonína   –</a:t>
            </a:r>
          </a:p>
          <a:p>
            <a:r>
              <a:rPr lang="cs-CZ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	</a:t>
            </a:r>
            <a:r>
              <a:rPr lang="cs-CZ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	 andělem útěchy ve vězení</a:t>
            </a:r>
            <a:endParaRPr lang="cs-CZ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5536" y="5445224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„Některé </a:t>
            </a:r>
            <a:r>
              <a:rPr lang="cs-CZ" dirty="0">
                <a:solidFill>
                  <a:schemeClr val="bg1"/>
                </a:solidFill>
                <a:latin typeface="Comic Sans MS" pitchFamily="66" charset="0"/>
              </a:rPr>
              <a:t>vězeňkyně očekávají vykonání trestu smrti. Sestra Antonína se jim stává andělem, který je utěšuje. Otvírají před ní svá srdce jako při zpovědi. Když jsou volány z cely k zastřelení, hrnou se k ní jako k matce. Prosí o modlitbu a požehnání</a:t>
            </a:r>
            <a:r>
              <a:rPr lang="cs-CZ" dirty="0" smtClean="0">
                <a:solidFill>
                  <a:schemeClr val="bg1"/>
                </a:solidFill>
                <a:latin typeface="Comic Sans MS" pitchFamily="66" charset="0"/>
              </a:rPr>
              <a:t>.“</a:t>
            </a:r>
            <a:endParaRPr lang="cs-CZ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050" name="Picture 2" descr="D:\Nové web.stránky Školské sestry Slavkov\Web b\2. O NÁS\4.  Blahoslavená S. M. ANTONÍNA\s. Antonína Kratochvil - foto\Antonina Kratochwil0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484784"/>
            <a:ext cx="4056114" cy="3888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11560" y="5373216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>
                <a:latin typeface="Comic Sans MS" pitchFamily="66" charset="0"/>
              </a:rPr>
              <a:t>„Ve </a:t>
            </a:r>
            <a:r>
              <a:rPr lang="cs-CZ" dirty="0">
                <a:latin typeface="Comic Sans MS" pitchFamily="66" charset="0"/>
              </a:rPr>
              <a:t>vězení se sestra Antonína modlí se svými spolusestrami za pronásledovatele, za milost obrácení pro ně. Sestra podporuje modlitbou také pronásledované, aby se nezhroutili. Stává se oporou spolusestrám i ostatním spoluvězeňkyním</a:t>
            </a:r>
            <a:r>
              <a:rPr lang="cs-CZ" dirty="0" smtClean="0">
                <a:latin typeface="Comic Sans MS" pitchFamily="66" charset="0"/>
              </a:rPr>
              <a:t>.“</a:t>
            </a:r>
            <a:endParaRPr lang="cs-CZ" dirty="0">
              <a:latin typeface="Comic Sans MS" pitchFamily="66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0"/>
            <a:ext cx="4536504" cy="5439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467544" y="404664"/>
            <a:ext cx="2736304" cy="646331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cs-CZ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MODLITBA</a:t>
            </a:r>
            <a:endParaRPr lang="cs-CZ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0" y="1628800"/>
            <a:ext cx="87129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	„V</a:t>
            </a:r>
            <a:r>
              <a:rPr lang="cs-CZ" sz="2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 cele byly dvě rodné sestry. Židovky. Starší byla v práci, když mladší sestru sebrali. Když se starší sestra vrátila a nikde ji nenašla, velmi plakala. </a:t>
            </a:r>
            <a:r>
              <a:rPr lang="cs-CZ" sz="20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	</a:t>
            </a:r>
          </a:p>
          <a:p>
            <a:pPr algn="just"/>
            <a:endParaRPr lang="cs-CZ" sz="2000" b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algn="just"/>
            <a:r>
              <a:rPr lang="cs-CZ" sz="20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	Běhala </a:t>
            </a:r>
            <a:r>
              <a:rPr lang="cs-CZ" sz="2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po cele a zoufale křičela: ,, Kde je moje sestra!?! “ Ostatní ji utěšovali, jak jen mohli. Dozorce, který křik uslyšel, se přišel do cely podívat: ,, Co se to tu děje? “  Sestra Antonína chtěla ubohé dívce nějak pomoci. Obrátila se na něho s nadějí, že jeho odpověď zmírní bolest nešťastného děvčete. </a:t>
            </a:r>
            <a:r>
              <a:rPr lang="cs-CZ" sz="20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	</a:t>
            </a:r>
          </a:p>
          <a:p>
            <a:pPr algn="just"/>
            <a:endParaRPr lang="cs-CZ" sz="2000" b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algn="just"/>
            <a:r>
              <a:rPr lang="cs-CZ" sz="20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	</a:t>
            </a:r>
            <a:endParaRPr lang="cs-CZ" sz="2000" b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3528" y="260648"/>
            <a:ext cx="3456384" cy="707886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cs-CZ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ODVAHA</a:t>
            </a:r>
            <a:endParaRPr lang="cs-CZ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79512" y="917912"/>
            <a:ext cx="87129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		</a:t>
            </a:r>
          </a:p>
          <a:p>
            <a:pPr algn="just"/>
            <a:endParaRPr lang="cs-CZ" sz="2000" b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algn="just"/>
            <a:r>
              <a:rPr lang="cs-CZ" sz="20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	</a:t>
            </a:r>
            <a:r>
              <a:rPr lang="cs-CZ" sz="2000" b="1" dirty="0" err="1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Bachař</a:t>
            </a:r>
            <a:r>
              <a:rPr lang="cs-CZ" sz="20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cs-CZ" sz="2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na otázku neodpověděl, odešel a za chvíli se vrátil s druhým </a:t>
            </a:r>
            <a:r>
              <a:rPr lang="cs-CZ" sz="2000" b="1" dirty="0" err="1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bachařem</a:t>
            </a:r>
            <a:r>
              <a:rPr lang="cs-CZ" sz="2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.  Vyvolal vězeňkyně z cely. Sestru Antonínu chytl za ruku a vyhodil ji na chodbu takovým způsobem, že se udeřila hlavou o železnou zárubeň a rozbila si čelo</a:t>
            </a:r>
            <a:r>
              <a:rPr lang="cs-CZ" sz="20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.</a:t>
            </a:r>
          </a:p>
          <a:p>
            <a:pPr algn="just"/>
            <a:r>
              <a:rPr lang="cs-CZ" sz="2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	</a:t>
            </a:r>
            <a:endParaRPr lang="cs-CZ" sz="2000" b="1" dirty="0" smtClean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  <a:p>
            <a:pPr algn="just"/>
            <a:r>
              <a:rPr lang="cs-CZ" sz="2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	</a:t>
            </a:r>
            <a:r>
              <a:rPr lang="cs-CZ" sz="20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cs-CZ" sz="20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Na chodbě ji začal mučit. Bil ji dřevěnou holí po celém těle. Z čela a z ruky, rozbité až do kosti se řinula krev. Sestry se modlily, aby ji nezabil. Po deseti minutách ji hodil do cely zpátky. Byla celá zalitá krví</a:t>
            </a:r>
            <a:r>
              <a:rPr lang="cs-CZ" sz="2000" b="1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.“</a:t>
            </a:r>
            <a:endParaRPr lang="cs-CZ" sz="2000" b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23528" y="260648"/>
            <a:ext cx="3456384" cy="707886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cs-CZ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ODVAHA</a:t>
            </a:r>
            <a:endParaRPr lang="cs-CZ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rchol">
  <a:themeElements>
    <a:clrScheme name="Vrchol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rchol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rkýř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ýř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ýř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378</TotalTime>
  <Words>218</Words>
  <Application>Microsoft Office PowerPoint</Application>
  <PresentationFormat>Předvádění na obrazovce (4:3)</PresentationFormat>
  <Paragraphs>42</Paragraphs>
  <Slides>13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13</vt:i4>
      </vt:variant>
    </vt:vector>
  </HeadingPairs>
  <TitlesOfParts>
    <vt:vector size="16" baseType="lpstr">
      <vt:lpstr>Motiv sady Office</vt:lpstr>
      <vt:lpstr>Vrchol</vt:lpstr>
      <vt:lpstr>Arkýř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User</dc:creator>
  <cp:lastModifiedBy>User</cp:lastModifiedBy>
  <cp:revision>41</cp:revision>
  <dcterms:created xsi:type="dcterms:W3CDTF">2014-08-07T08:09:14Z</dcterms:created>
  <dcterms:modified xsi:type="dcterms:W3CDTF">2015-05-21T20:01:32Z</dcterms:modified>
</cp:coreProperties>
</file>